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56" r:id="rId2"/>
    <p:sldId id="265" r:id="rId3"/>
    <p:sldId id="274" r:id="rId4"/>
    <p:sldId id="275" r:id="rId5"/>
    <p:sldId id="276" r:id="rId6"/>
    <p:sldId id="277" r:id="rId7"/>
    <p:sldId id="258" r:id="rId8"/>
    <p:sldId id="278" r:id="rId9"/>
    <p:sldId id="279" r:id="rId10"/>
    <p:sldId id="280" r:id="rId11"/>
    <p:sldId id="281" r:id="rId12"/>
    <p:sldId id="264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6" r:id="rId27"/>
    <p:sldId id="295" r:id="rId28"/>
    <p:sldId id="297" r:id="rId29"/>
    <p:sldId id="299" r:id="rId30"/>
    <p:sldId id="298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260" r:id="rId4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  <p:cmAuthor id="2" name="Bogumiła Pieczychlebek" initials="BP" lastIdx="1" clrIdx="1">
    <p:extLst>
      <p:ext uri="{19B8F6BF-5375-455C-9EA6-DF929625EA0E}">
        <p15:presenceInfo xmlns:p15="http://schemas.microsoft.com/office/powerpoint/2012/main" userId="S::bogumila.pieczychlebek@pracownik.kpswjg.pl::b38d4245-e3eb-44b6-9fe5-d0b1a0046a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94" autoAdjust="0"/>
    <p:restoredTop sz="81583"/>
  </p:normalViewPr>
  <p:slideViewPr>
    <p:cSldViewPr showGuides="1">
      <p:cViewPr varScale="1">
        <p:scale>
          <a:sx n="76" d="100"/>
          <a:sy n="76" d="100"/>
        </p:scale>
        <p:origin x="216" y="41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6.07.2025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Dzień dobry, witam Państwa na drugim wykładzie z przedmiotu Planowanie i prowadzenie działań komunikacyjnych w sytuacjach kryzysu wizerunkowego.</a:t>
            </a:r>
          </a:p>
          <a:p>
            <a:r>
              <a:rPr lang="pl-PL" dirty="0"/>
              <a:t>Dzisiejszy temat to Podręcznik działań antykryzysowych, czyli praktyczne narzędzie, które każda organizacja powinna posiadać, aby skutecznie reagować na kryzys.</a:t>
            </a:r>
          </a:p>
          <a:p>
            <a:r>
              <a:rPr lang="pl-PL" dirty="0"/>
              <a:t>Wspólnie omówimy, jak go tworzyć, kto wchodzi w skład sztabu kryzysowego, jakie procedury należy zapisać oraz jakie narzędzia komunikacji są niezbędne.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462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Szczególną kategorią jest sytuacja wypadku ciężkiego lub śmiertelnego.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Podręcznik powinien określać, jak poinformować rodzinę, jak współpracować z policją i służbami, co i kiedy może być ujawnione mediom.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minimalizuje ryzyko błędów etycznych i prawnych.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7566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Sztab kryzysowy to zespół osób, które mają decydujący głos w zarządzaniu kryzysem.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 zadaniem jest podejmowanie szybkich decyzji, zbieranie informacji i organizowanie komunikacji.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6937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skład sztabu wchodzą: dyrektor generalny lub właściciel, rzecznik prasowy lub kierownik PR, prawnik, specjalista HR, a często także ekspert branżowy.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Każdy ma przypisaną rolę, by uniknąć chaosu.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486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tym slajdzie omawiamy, jak wygląda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podział ról w sztabie kryzysowym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 dlaczego jest tak ważny.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Każda osoba w sztabie powinna mieć przypisane konkretne zadania, zapisane w podręczniku — tak, aby nie było chaosu ani sprzecznych komunikatów.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przykład: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Koordynator sztabu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odpowiada za zwołanie spotkania, nadzór nad całym procesem i zatwierdzanie ostatecznych decyzji.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Rzecznik prasowy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odpowiada za kontakt z mediami, organizuje konferencje prasowe, udziela oficjalnych wypowiedzi.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Specjalista ds. komunikacji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zbiera dane z działów operacyjnych i przygotowuje wstępne wersje komunikatów - zarówno dla klientów, jak i dla mediów.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Prawnik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sprawdza, czy treść oświadczeń jest zgodna z obowiązującym prawem i czy nie narusza poufności.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Specjalista HR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koordynuje komunikację wewnętrzną — informuje pracowników, organizuje wsparcie, jeśli sytuacja kryzysowa tego wymaga.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Dzięki takiemu rozpisaniu ról: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unika się nakładania obowiązków,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każdy wie, komu raportować,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informacja wychodząca na zewnątrz jest spójna, niezależnie od tego, kto ją przekazuje.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Podręcznik powinien zawierać prostą tabelę, w której jasno zapisane są: nazwisko, funkcja, zadania i osoba zastępująca w razie nieobecności.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7710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Podstawą jest jasny kanał komunikacji: spotkania sztabu, szybkie maile lub dedykowana grupa online.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Wszystkie informacje muszą być spójne — zarówno dla pracowników, jak i dla mediów.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8352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Przechodzimy teraz do kolejnego kluczowego elementu podręcznika —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narzędzi komunikacji kryzysowej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Są to wszystkie środki, które umożliwiają organizacji szybkie i skuteczne dotarcie z informacją do różnych grup interesariuszy — pracowników, klientów, mediów, partnerów.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Odpowiedni dobór i zaplanowanie tych narzędzi ogranicza chaos informacyjny i pozwala utrzymać kontrolę nad sytuacją.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7095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Najpierw przyjrzyjmy się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kanałom wewnętrznym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Należą do nich np. e-mail kryzysowy, wewnętrzne newslettery, grupy dyskusyjne lub komunikatory, a także tradycyjne tablice ogłoszeń czy spotkania z zespołem.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Podręcznik powinien precyzyjnie wskazywać, który kanał wykorzystać do jakiej grupy pracowników i kto odpowiada za przygotowanie treści.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Ważne jest, aby wewnętrzne informacje były spójne z tym, co organizacja komunikuje na zewnątrz.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1497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Kanały zewnętrzne służą do kontaktu z klientami, mediami i innymi interesariuszami spoza organizacji.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najczęściej stosowanych należą: oficjalne komunikaty na stronie internetowej, konferencje prasowe, posty w mediach społecznościowych oraz systemy powiadomień SMS czy mailing kryzysowy.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Wszystkie komunikaty muszą być jednolite, a odpowiedzialność za ich publikację powinna być przypisana w podręczniku.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5016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Kluczowe jest odpowiednie dobranie narzędzi komunikacji do skali kryzysu i charakteru grup docelowych.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Drobny problem można rozwiązać przy pomocy jednego maila do klientów, natomiast sytuacja, która może mieć duży zasięg medialny, wymaga szerszego spektrum działań — od konferencji prasowej po bieżące aktualizacje w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mediach.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Dobrze jest mieć w podręczniku prostą macierz, która wskazuje, kiedy i które kanały należy uruchomić.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33521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 kilka słów 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holding </a:t>
            </a:r>
            <a:r>
              <a:rPr lang="pl-PL" sz="12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które jest jednym z najważniejszych narzędzi komunikacji kryzysowej.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krótkie, wstępne oświadczenie, które organizacja publikuje natychmiast po wykryciu sytuacji kryzysowej, zanim zdobędzie wszystkie szczegółowe informacje.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Holding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pomaga ograniczyć spekulacje, uspokaja opinię publiczną i sygnalizuje, że organizacja panuje nad sytuacją.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192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Po pierwsze, wyjaśnimy, czym jest podręcznik działań antykryzysowych i jakie pełni funkcje.</a:t>
            </a:r>
          </a:p>
          <a:p>
            <a:r>
              <a:rPr lang="pl-PL" dirty="0"/>
              <a:t>Następnie porównamy procedurę zarządzania problemem i kryzysem.</a:t>
            </a:r>
          </a:p>
          <a:p>
            <a:r>
              <a:rPr lang="pl-PL" dirty="0"/>
              <a:t>Dalej omówimy skład sztabu kryzysowego i role jego członków.</a:t>
            </a:r>
          </a:p>
          <a:p>
            <a:r>
              <a:rPr lang="pl-PL" dirty="0"/>
              <a:t>Przyjrzymy się narzędziom komunikacji kryzysowej i holding </a:t>
            </a:r>
            <a:r>
              <a:rPr lang="pl-PL" dirty="0" err="1"/>
              <a:t>statement</a:t>
            </a:r>
            <a:r>
              <a:rPr lang="pl-PL" dirty="0"/>
              <a:t>.</a:t>
            </a:r>
          </a:p>
          <a:p>
            <a:r>
              <a:rPr lang="pl-PL" dirty="0"/>
              <a:t>Pokażę także, jak przygotować scenariusz sytuacji kryzysowej oraz do czego służą badania </a:t>
            </a:r>
            <a:r>
              <a:rPr lang="pl-PL" dirty="0" err="1"/>
              <a:t>reputacyjne</a:t>
            </a:r>
            <a:r>
              <a:rPr lang="pl-PL" dirty="0"/>
              <a:t> i warsztaty.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67168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Dobre holding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powinno być jasne, zrozumiałe i oparte wyłącznie na potwierdzonych faktach.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 powinno zawierać obietnic, których nie da się spełnić, ani spekulacji.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Zawsze należy wskazać, że organizacja pracuje nad ustaleniem szczegółów i zobowiązuje się do regularnych aktualizacji.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 takiego sformułowania pokażę za chwilę.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9621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Przykładowy holding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który można mieć zapisany w podręczniku, może brzmieć:</a:t>
            </a:r>
            <a:br>
              <a:rPr lang="pl-PL" dirty="0"/>
            </a:b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‘Jesteśmy świadomi zdarzenia, które miało miejsce w [miejsce]. Obecnie zbieramy informacje i podejmujemy działania, aby jak najszybciej rozwiązać sytuację. Będziemy na bieżąco informować opinię publiczną.’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Takie oświadczenie należy modyfikować zgodnie z kontekstem, ale szkielet można mieć przygotowany wcześniej.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373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Przykładowy holding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który można mieć zapisany w podręczniku, może brzmieć:</a:t>
            </a:r>
            <a:br>
              <a:rPr lang="pl-PL" dirty="0"/>
            </a:b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‘Jesteśmy świadomi zdarzenia, które miało miejsce w [miejsce]. Obecnie zbieramy informacje i podejmujemy działania, aby jak najszybciej rozwiązać sytuację. Będziemy na bieżąco informować opinię publiczną.’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Takie oświadczenie należy modyfikować zgodnie z kontekstem, ale szkielet można mieć przygotowany wcześniej.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7831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Tworzenie scenariusza obejmuje kilka etapów.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pierwsze — opisujemy możliwe zdarzenie: co się stało, gdzie i kiedy.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drugie — identyfikujemy wszystkie kluczowe osoby i przypisujemy im zadania.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trzecie — przygotowujemy gotowe szkice komunikatów do różnych grup interesariuszy.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czwarte — planujemy harmonogram działań i aktualizacji informacji.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41921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Zobaczmy teraz inny, realistyczny przykład: zamknięcie lotniska z powodu strajku personelu.</a:t>
            </a:r>
          </a:p>
          <a:p>
            <a:r>
              <a:rPr lang="pl-PL" dirty="0"/>
              <a:t>To sytuacja, która wymaga natychmiastowej reakcji: informowania klientów, organizacji alternatywnego transportu, kontaktu z mediami.</a:t>
            </a:r>
          </a:p>
          <a:p>
            <a:endParaRPr lang="pl-PL" dirty="0"/>
          </a:p>
          <a:p>
            <a:r>
              <a:rPr lang="pl-PL" dirty="0"/>
              <a:t>W podręczniku powinien być opisany krok po kroku: co robimy, kto koordynuje komunikaty i jakie informacje przekazujemy pasażerom.</a:t>
            </a:r>
          </a:p>
          <a:p>
            <a:endParaRPr lang="pl-PL" dirty="0"/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 wygląda przykładowy scenariusz kryzysowy - krok po kroku?</a:t>
            </a: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1) Opis sytuacji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Niespodziewany strajk personelu lotniska powoduje wstrzymanie wszystkich lotów.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Klienci biura podróży są uwięzieni na lotnisku lub nie mogą wylecieć z miejsca wakacji.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Rośnie ryzyko chaosu informacyjnego, paniki i fali negatywnych komentarzy online.</a:t>
            </a: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Sztab kryzysowy - kto działa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Koordynator sztabu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podejmuje decyzję o uruchomieniu procedury kryzysowej.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Rzecznik prasowy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przygotowuje komunikaty dla mediów i klientów.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Specjalista ds. operacyjnych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organizuje alternatywne połączenia (autokary, inne linie).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Specjalista ds. </a:t>
            </a:r>
            <a:r>
              <a:rPr lang="pl-PL" sz="12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monitoruje komentarze, odpowiada klientom online.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Prawnik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opiniuje komunikaty, sprawdza zobowiązania wobec pasażerów.</a:t>
            </a: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3) Działania operacyjne - co robimy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Natychmiast potwierdzamy informację o strajku z wiarygodnego źródła (port lotniczy, linie lotnicze).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Uruchamiamy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centrum informacji kryzysowej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telefon, infolinia,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chatbot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Wysyłamy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SMS-y i maile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do wszystkich klientów z instrukcją, co mają robić.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Przygotowujemy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holding </a:t>
            </a:r>
            <a:r>
              <a:rPr lang="pl-PL" sz="12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na stronę internetową i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media:</a:t>
            </a:r>
          </a:p>
          <a:p>
            <a:r>
              <a:rPr lang="pl-PL" dirty="0"/>
              <a:t>„Ze względu na strajk personelu lotniska X wszystkie rejsy zostały wstrzymane. Pracujemy nad organizacją alternatywnego transportu. Prosimy o cierpliwość, nasi konsultanci pozostają do Państwa dyspozycji.”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Współpracujemy z partnerami - np. wynajmujemy autobusy, rezerwujemy hotele.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Prowadzimy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regularne aktualizacje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co 2-3 godziny publikujemy status.</a:t>
            </a: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Komunikacja z interesariuszami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Klienci: SMS, telefon, posty w mediach społecznościowych, dedykowana infolinia.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Media: rzecznik udziela krótkich informacji, unika spekulacji.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Pracownicy: zespół obsługi klienta ma gotowe Q&amp;A.</a:t>
            </a:r>
          </a:p>
          <a:p>
            <a:endParaRPr lang="pl-PL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 Podsumowanie</a:t>
            </a:r>
          </a:p>
          <a:p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podręczniku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ten scenariusz byłby opisany jako gotowy wzorzec: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kiedy uruchomić sztab,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 odpowiada za każdy etap,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jakie narzędzia komunikacji uruchomić,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 często aktualizować informacje.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83243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zakończeniu kryzysu organizacja powinna ocenić, jak bardzo ucierpiała jej reputacja.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Badania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reputacyjne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pomagają odpowiedzieć na pytania: jak postrzegają nas klienci, jakie są reakcje mediów i czy udało się utrzymać zaufanie.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Bez tych danych trudno planować skuteczne działania naprawcze.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30498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Badania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reputacyjne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najlepiej zlecić po zakończeniu działań zaradczych, kiedy mamy już pełny obraz sytuacji.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Zwykle wykonuje je zewnętrzna firma badawcza, co gwarantuje obiektywność wyników i możliwość porównania ich z poprzednimi okresami.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95237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Badania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reputacyjne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najlepiej zlecić po zakończeniu działań zaradczych, kiedy mamy już pełny obraz sytuacji.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Zwykle wykonuje je zewnętrzna firma badawcza, co gwarantuje obiektywność wyników i możliwość porównania ich z poprzednimi okresami.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0651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Nawet najlepszy podręcznik nie wystarczy, jeśli zespół nie będzie potrafił go zastosować.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Dlatego tak ważne są regularne warsztaty antykryzysowe.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Ćwiczenia praktyczne pozwalają sprawdzić, jak działa procedura, czy są luki w komunikacji i czy wszyscy wiedzą, co robić w sytuacji stresowej.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5127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Przykładowy plan warsztatów może wyglądać tak: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Temat - np. scenariusz zamknięcia lotniska.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Grupa - sztab kryzysowy z przypisanymi rolami.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Czas - symulacja 1–2 godziny, z elementami realnego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briefingowania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zakończenie - sesja omówienia i zapisu wniosków do aktualizacji podręcznika.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1247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Celem tego wykładu jest przekazanie wiedzy o tym, jak wygląda struktura podręcznika działań antykryzysowych, jakie elementy powinien zawierać oraz jak je praktycznie wykorzystać.</a:t>
            </a:r>
          </a:p>
          <a:p>
            <a:r>
              <a:rPr lang="pl-PL" dirty="0"/>
              <a:t>Po wykładzie powinni Państwo rozumieć różnice między procedurą problemową a kryzysową, znać skład sztabu kryzysowego, potrafić przygotować holding </a:t>
            </a:r>
            <a:r>
              <a:rPr lang="pl-PL" dirty="0" err="1"/>
              <a:t>statement</a:t>
            </a:r>
            <a:r>
              <a:rPr lang="pl-PL" dirty="0"/>
              <a:t> i prosty scenariusz sytuacji kryzysowej.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2026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Podsumowując: podręcznik działań antykryzysowych to dokument, który musi być aktualny, przejrzysty i znany wszystkim członkom sztabu.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Procedury, role, narzędzia komunikacji, gotowe oświadczenia i scenariusze to elementy, które w kryzysie ratują czas i reputację.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Pamiętajmy - planowanie i ćwiczenia to klucz do ograniczenia strat.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37676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 Najważniejsze narzędzia komunikacji kryzysowej w branży turystycznej to:</a:t>
            </a:r>
          </a:p>
          <a:p>
            <a:endParaRPr lang="pl-PL" dirty="0"/>
          </a:p>
          <a:p>
            <a:r>
              <a:rPr lang="pl-PL" dirty="0"/>
              <a:t>1️⃣ System powiadomień SMS i e-mail – zapewnia natychmiastowe dotarcie do klientów, którzy często są w podróży i nie mają stałego dostępu do </a:t>
            </a:r>
            <a:r>
              <a:rPr lang="pl-PL" dirty="0" err="1"/>
              <a:t>internetu</a:t>
            </a:r>
            <a:r>
              <a:rPr lang="pl-PL" dirty="0"/>
              <a:t>.</a:t>
            </a:r>
          </a:p>
          <a:p>
            <a:endParaRPr lang="pl-PL" dirty="0"/>
          </a:p>
          <a:p>
            <a:r>
              <a:rPr lang="pl-PL" dirty="0"/>
              <a:t>2️⃣ Oficjalna strona internetowa z sekcją kryzysową – centralne źródło aktualnych informacji i gotowych komunikatów, które można w każdej chwili zaktualizować.</a:t>
            </a:r>
          </a:p>
          <a:p>
            <a:endParaRPr lang="pl-PL" dirty="0"/>
          </a:p>
          <a:p>
            <a:r>
              <a:rPr lang="pl-PL" dirty="0"/>
              <a:t>3️⃣ Media społecznościowe – Facebook, X/Twitter, Instagram – klienci sprawdzają tam aktualności, dlatego szybkie posty i komentarze pozwalają ograniczyć plotki.</a:t>
            </a:r>
          </a:p>
          <a:p>
            <a:endParaRPr lang="pl-PL" dirty="0"/>
          </a:p>
          <a:p>
            <a:r>
              <a:rPr lang="pl-PL" dirty="0"/>
              <a:t>4️⃣ Rzecznik prasowy i konferencje prasowe – w przypadku kryzysu medialnego kluczowe jest, by komunikaty wychodziły od jednej, dobrze przygotowanej osoby, co minimalizuje ryzyko sprzecznych informacji.</a:t>
            </a:r>
          </a:p>
          <a:p>
            <a:endParaRPr lang="pl-PL" dirty="0"/>
          </a:p>
          <a:p>
            <a:r>
              <a:rPr lang="pl-PL" dirty="0"/>
              <a:t>5️⃣ Monitoring mediów i </a:t>
            </a:r>
            <a:r>
              <a:rPr lang="pl-PL" dirty="0" err="1"/>
              <a:t>social</a:t>
            </a:r>
            <a:r>
              <a:rPr lang="pl-PL" dirty="0"/>
              <a:t> </a:t>
            </a:r>
            <a:r>
              <a:rPr lang="pl-PL" dirty="0" err="1"/>
              <a:t>listening</a:t>
            </a:r>
            <a:r>
              <a:rPr lang="pl-PL" dirty="0"/>
              <a:t> – nie jest narzędziem nadawania komunikatów, ale pozwala szybko reagować na </a:t>
            </a:r>
            <a:r>
              <a:rPr lang="pl-PL" dirty="0" err="1"/>
              <a:t>fake</a:t>
            </a:r>
            <a:r>
              <a:rPr lang="pl-PL" dirty="0"/>
              <a:t> newsy i komentarze krytyczne.</a:t>
            </a:r>
          </a:p>
          <a:p>
            <a:endParaRPr lang="pl-PL" dirty="0"/>
          </a:p>
          <a:p>
            <a:r>
              <a:rPr lang="pl-PL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Bez tych narzędzi organizacja w branży turystycznej nie jest w stanie działać skutecznie w kryzysie — kluczowe jest szybkie, spójne i wielokanałowe dotarcie do klientów i opinii publicznej.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6285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Zacznijmy od definicji.</a:t>
            </a:r>
          </a:p>
          <a:p>
            <a:r>
              <a:rPr lang="pl-PL" dirty="0"/>
              <a:t>Podręcznik działań antykryzysowych to wewnętrzny dokument organizacji.</a:t>
            </a:r>
          </a:p>
          <a:p>
            <a:r>
              <a:rPr lang="pl-PL" dirty="0"/>
              <a:t>Zawiera instrukcje, schematy działań, listę osób odpowiedzialnych i wzory komunikatów.</a:t>
            </a:r>
          </a:p>
          <a:p>
            <a:r>
              <a:rPr lang="pl-PL" dirty="0"/>
              <a:t>Jego celem jest ułatwienie szybkiej, skoordynowanej reakcji w sytuacji kryzysowej, bez chaosu i improwizacji.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8301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Dlaczego warto mieć taki podręcznik?</a:t>
            </a:r>
          </a:p>
          <a:p>
            <a:r>
              <a:rPr lang="pl-PL" dirty="0"/>
              <a:t>Po pierwsze, skraca czas reakcji — nie musimy tracić godzin na ustalanie, kto co robi.</a:t>
            </a:r>
          </a:p>
          <a:p>
            <a:r>
              <a:rPr lang="pl-PL" dirty="0"/>
              <a:t>Po drugie, zapewnia spójność komunikatów wewnętrznych i zewnętrznych.</a:t>
            </a:r>
          </a:p>
          <a:p>
            <a:r>
              <a:rPr lang="pl-PL" dirty="0"/>
              <a:t>Po trzecie, buduje zaufanie interesariuszy — pokazuje, że organizacja jest przygotowana.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85403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Co powinno znaleźć się w podręczniku?</a:t>
            </a:r>
          </a:p>
          <a:p>
            <a:r>
              <a:rPr lang="pl-PL" dirty="0"/>
              <a:t>Między innymi procedury zarządzania problemem i kryzysem, schemat składu sztabu kryzysowego, opis ról i zasad współpracy, wzory holding </a:t>
            </a:r>
            <a:r>
              <a:rPr lang="pl-PL" dirty="0" err="1"/>
              <a:t>statementów</a:t>
            </a:r>
            <a:r>
              <a:rPr lang="pl-PL" dirty="0"/>
              <a:t>, przykładowe scenariusze sytuacji kryzysowych, a także plan warsztatów oraz badania </a:t>
            </a:r>
            <a:r>
              <a:rPr lang="pl-PL" dirty="0" err="1"/>
              <a:t>reputacyjne</a:t>
            </a:r>
            <a:r>
              <a:rPr lang="pl-PL" dirty="0"/>
              <a:t>, które pozwalają ocenić skutki kryzysu.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5290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Zacznijmy od procedury zarządzania problemem.</a:t>
            </a:r>
          </a:p>
          <a:p>
            <a:r>
              <a:rPr lang="pl-PL" dirty="0"/>
              <a:t>Problem to sytuacja możliwa do rozwiązania operacyjnie, bez zagrożenia dla reputacji czy płynności działania.</a:t>
            </a:r>
          </a:p>
          <a:p>
            <a:r>
              <a:rPr lang="pl-PL" dirty="0"/>
              <a:t>Dla przykładu: opóźnienie w dostawie materiałów to problem, nie kryzys.</a:t>
            </a:r>
          </a:p>
          <a:p>
            <a:r>
              <a:rPr lang="pl-PL" dirty="0"/>
              <a:t>Podręcznik powinien wskazywać, kto przyjmuje zgłoszenie, kto podejmuje decyzję i jak informuje zainteresowanych.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0394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Procedura zarządzania kryzysem uruchamiana jest wtedy, gdy problem ma realny wpływ na reputację lub funkcjonowanie organizacji.</a:t>
            </a:r>
          </a:p>
          <a:p>
            <a:r>
              <a:rPr lang="pl-PL" dirty="0"/>
              <a:t>W tym momencie działa sztab kryzysowy — zbiera fakty, przygotowuje komunikaty i koordynuje wszystkie działania.</a:t>
            </a:r>
          </a:p>
          <a:p>
            <a:r>
              <a:rPr lang="pl-PL" dirty="0"/>
              <a:t>Kluczowa jest szybkość i spójność informacji.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6305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 schemat pokazuje różnicę między problemem a kryzysem.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Jeśli skala zdarzenia jest mała, a ryzyko dla reputacji lub finansów niewielkie — wystarczy procedura problemowa.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 gdy mamy do czynienia z wysokim ryzykiem eskalacji, dużym zasięgiem medialnym, ryzykiem prawnym albo zagrożeniem zdrowia i życia — to jest sygnał, że trzeba natychmiast aktywować procedurę kryzysową i powołać sztab kryzysowy.</a:t>
            </a: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podręczniku powinny być zapisane jasne progi alarmowe, czyli kryteria, które wskazują, że nie da się tego rozwiązać rutynowo.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 takiego progu: straty finansowe powyżej ustalonej kwoty, zagrożenie życia, groźba eskalacji w mediach ogólnopolskich lub międzynarodowych.</a:t>
            </a:r>
          </a:p>
          <a:p>
            <a:endParaRPr lang="pl-PL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Przykłady progów alarmowych:</a:t>
            </a:r>
            <a:b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 1: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Zdarzenie z ofiarami śmiertelnymi — aktywujemy sztab natychmiast.</a:t>
            </a:r>
            <a:br>
              <a:rPr lang="pl-PL" dirty="0"/>
            </a:b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 2: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Ujawnienie w mediach ogólnopolskich — natychmiastowe zwołanie sztabu i wydanie oświadczenia.</a:t>
            </a:r>
            <a:br>
              <a:rPr lang="pl-PL" dirty="0"/>
            </a:b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 3: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Wyciek danych osobowych powyżej 500 osób — obowiązek zgłoszenia do UODO i przygotowanie komunikatu.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2642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10" y="2694541"/>
            <a:ext cx="7920115" cy="2597464"/>
          </a:xfrm>
        </p:spPr>
        <p:txBody>
          <a:bodyPr>
            <a:noAutofit/>
          </a:bodyPr>
          <a:lstStyle/>
          <a:p>
            <a:r>
              <a:rPr lang="pl-PL" sz="1800" dirty="0"/>
              <a:t>Planowanie i prowadzenie działań komunikacyjnych w sytuacjach kryzysu wizerunkowego</a:t>
            </a:r>
            <a:br>
              <a:rPr lang="pl-PL" sz="1800" dirty="0"/>
            </a:br>
            <a:r>
              <a:rPr lang="pl-PL" sz="1800" dirty="0"/>
              <a:t>W2- Podręcznik działań antykryzysowych: procedury, skład sztabu, narzędzia komunikacji</a:t>
            </a:r>
            <a:br>
              <a:rPr lang="pl-PL" sz="1800" dirty="0"/>
            </a:br>
            <a:r>
              <a:rPr lang="pl-PL" sz="1200" dirty="0"/>
              <a:t>Opracował: dr hab. Katarzyna Szalonka, prof. KANS</a:t>
            </a:r>
            <a:endParaRPr lang="pl-PL" sz="700" dirty="0"/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0F4B11A1-2445-C731-5567-0EBA6FAF8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9482" y="5147989"/>
            <a:ext cx="7920115" cy="10818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pl-PL" sz="14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Projekt pod nazwą Kompetencje jutra - modyfikacja wybranych kierunków studiów w Karkonoskiej Akademii Nauk Stosowanych w Jeleniej Górze realizowany w ramach programu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Fundusze Europejskie dla Rozwoju Społecznego 2021-2027</a:t>
            </a:r>
          </a:p>
          <a:p>
            <a:pPr>
              <a:lnSpc>
                <a:spcPts val="1150"/>
              </a:lnSpc>
              <a:spcBef>
                <a:spcPts val="0"/>
              </a:spcBef>
            </a:pPr>
            <a:endParaRPr lang="pl-PL" sz="1400" dirty="0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610D346-9148-D39E-D9C7-19D82424C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Problem vs kryzys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9AC9F25-77C5-847E-4BE5-74B5643CA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pl-PL" dirty="0"/>
              <a:t>Niska skala/Niskie ryzyko = Problem</a:t>
            </a:r>
          </a:p>
          <a:p>
            <a:pPr lvl="1"/>
            <a:r>
              <a:rPr lang="pl-PL" dirty="0"/>
              <a:t>Wysoka skala/Wysokie ryzyko = Kryzys</a:t>
            </a:r>
          </a:p>
          <a:p>
            <a:r>
              <a:rPr lang="pl-PL" dirty="0"/>
              <a:t>Kiedy aktywować sztab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84B8C67-0CE9-12E3-5A8E-16AD4DCD51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79974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D0B480-FC66-1A69-0C11-3A0846EE1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przy wypadku ciężkim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F347976-5A02-7EBC-35C9-79914CE441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Specjalne zasady przy zdarzeniach krytycznych (np. śmierć klienta)</a:t>
            </a:r>
          </a:p>
          <a:p>
            <a:r>
              <a:rPr lang="pl-PL" dirty="0"/>
              <a:t>Informowanie rodziny, współpraca z policją, komunikat prasowy</a:t>
            </a:r>
          </a:p>
          <a:p>
            <a:r>
              <a:rPr lang="pl-PL" dirty="0"/>
              <a:t>Poufność i ochrona wizerunku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A797182-1CE5-6864-E602-CF752F6D0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295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obrazu 4" descr="zdjęcie z lotu ptaka łódek, w tym jedna z panelami słonecznymi">
            <a:extLst>
              <a:ext uri="{FF2B5EF4-FFF2-40B4-BE49-F238E27FC236}">
                <a16:creationId xmlns:a16="http://schemas.microsoft.com/office/drawing/2014/main" id="{EB54BD17-3D15-4103-B87B-61441F82B0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r="3848"/>
          <a:stretch>
            <a:fillRect/>
          </a:stretch>
        </p:blipFill>
        <p:spPr/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Sztab kryzysowy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835B84-C818-9ABF-9F29-D2D2923C2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Czym jest sztab?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169C4C5-AE89-C9E6-2E5D-039EEAB37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Zespół odpowiedzialny za planowanie, decyzje i komunikację</a:t>
            </a:r>
          </a:p>
          <a:p>
            <a:r>
              <a:rPr lang="pl-PL" dirty="0"/>
              <a:t>Funkcjonuje wg schematu zatwierdzonego w podręczniku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1551C8E-FEC1-D1C0-34F9-BE45E4248C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23959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07A592-4C8F-BCE5-D389-B1D099D10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Skład sztabu kryzysowego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D026F51-EA38-03D7-82EA-A6C775C0D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Dyrektor generalny (CEO)</a:t>
            </a:r>
          </a:p>
          <a:p>
            <a:r>
              <a:rPr lang="pl-PL" dirty="0"/>
              <a:t>Kierownik ds. komunikacji (rzecznik prasowy)</a:t>
            </a:r>
          </a:p>
          <a:p>
            <a:r>
              <a:rPr lang="pl-PL" dirty="0"/>
              <a:t>Specjalista PR</a:t>
            </a:r>
          </a:p>
          <a:p>
            <a:r>
              <a:rPr lang="pl-PL" dirty="0"/>
              <a:t>Prawnik</a:t>
            </a:r>
          </a:p>
          <a:p>
            <a:r>
              <a:rPr lang="pl-PL" dirty="0"/>
              <a:t>Specjalista HR</a:t>
            </a:r>
          </a:p>
          <a:p>
            <a:r>
              <a:rPr lang="pl-PL" dirty="0"/>
              <a:t>Ekspert branżowy (np. ds. bezpieczeństwa)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E99B0C1-BE95-B420-D76D-9190EAF54E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9504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6B07ED-B308-FC4A-85A4-A4EDAB3E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Role w sztabie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463CF624-7DC8-F9A5-E343-40F69ECAF2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629368"/>
              </p:ext>
            </p:extLst>
          </p:nvPr>
        </p:nvGraphicFramePr>
        <p:xfrm>
          <a:off x="2322623" y="1962030"/>
          <a:ext cx="6046566" cy="4715116"/>
        </p:xfrm>
        <a:graphic>
          <a:graphicData uri="http://schemas.openxmlformats.org/drawingml/2006/table">
            <a:tbl>
              <a:tblPr/>
              <a:tblGrid>
                <a:gridCol w="3023283">
                  <a:extLst>
                    <a:ext uri="{9D8B030D-6E8A-4147-A177-3AD203B41FA5}">
                      <a16:colId xmlns:a16="http://schemas.microsoft.com/office/drawing/2014/main" val="3952808285"/>
                    </a:ext>
                  </a:extLst>
                </a:gridCol>
                <a:gridCol w="3023283">
                  <a:extLst>
                    <a:ext uri="{9D8B030D-6E8A-4147-A177-3AD203B41FA5}">
                      <a16:colId xmlns:a16="http://schemas.microsoft.com/office/drawing/2014/main" val="1803585555"/>
                    </a:ext>
                  </a:extLst>
                </a:gridCol>
              </a:tblGrid>
              <a:tr h="275589">
                <a:tc>
                  <a:txBody>
                    <a:bodyPr/>
                    <a:lstStyle/>
                    <a:p>
                      <a:r>
                        <a:rPr lang="pl-PL" sz="1400" b="1"/>
                        <a:t>Rola w sztabie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1" dirty="0"/>
                        <a:t>Zakres odpowiedzialności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60536182"/>
                  </a:ext>
                </a:extLst>
              </a:tr>
              <a:tr h="698793">
                <a:tc>
                  <a:txBody>
                    <a:bodyPr/>
                    <a:lstStyle/>
                    <a:p>
                      <a:r>
                        <a:rPr lang="pl-PL" sz="1400" b="0" dirty="0"/>
                        <a:t>Koordynator sztabu kryzysowego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 dirty="0"/>
                        <a:t>Zwołuje spotkania sztabu, zatwierdza kluczowe decyzje, odpowiada za całościowy plan działań.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50986581"/>
                  </a:ext>
                </a:extLst>
              </a:tr>
              <a:tr h="910395">
                <a:tc>
                  <a:txBody>
                    <a:bodyPr/>
                    <a:lstStyle/>
                    <a:p>
                      <a:r>
                        <a:rPr lang="pl-PL" sz="1400" b="0"/>
                        <a:t>Rzecznik prasowy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/>
                        <a:t>Przygotowuje i zatwierdza komunikaty zewnętrzne, udziela wypowiedzi mediom, organizuje konferencje prasowe.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20899977"/>
                  </a:ext>
                </a:extLst>
              </a:tr>
              <a:tr h="698793">
                <a:tc>
                  <a:txBody>
                    <a:bodyPr/>
                    <a:lstStyle/>
                    <a:p>
                      <a:r>
                        <a:rPr lang="pl-PL" sz="1400" b="0"/>
                        <a:t>Specjalista ds. komunikacji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/>
                        <a:t>Pisze szkice komunikatów (wewnętrznych i zewnętrznych), zbiera dane z działów operacyjnych.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17277256"/>
                  </a:ext>
                </a:extLst>
              </a:tr>
              <a:tr h="698793">
                <a:tc>
                  <a:txBody>
                    <a:bodyPr/>
                    <a:lstStyle/>
                    <a:p>
                      <a:r>
                        <a:rPr lang="pl-PL" sz="1400" b="0"/>
                        <a:t>Prawnik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/>
                        <a:t>Analizuje ryzyka prawne, opiniuje treść komunikatów pod kątem zgodności z prawem prasowym i RODO.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86367467"/>
                  </a:ext>
                </a:extLst>
              </a:tr>
              <a:tr h="698793">
                <a:tc>
                  <a:txBody>
                    <a:bodyPr/>
                    <a:lstStyle/>
                    <a:p>
                      <a:r>
                        <a:rPr lang="pl-PL" sz="1400" b="0"/>
                        <a:t>Specjalista HR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/>
                        <a:t>Kontaktuje się z pracownikami, udziela wsparcia wewnętrznego, odpowiada za komunikację do zespołu.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11149295"/>
                  </a:ext>
                </a:extLst>
              </a:tr>
              <a:tr h="105740">
                <a:tc>
                  <a:txBody>
                    <a:bodyPr/>
                    <a:lstStyle/>
                    <a:p>
                      <a:r>
                        <a:rPr lang="pl-PL" sz="1400" b="0"/>
                        <a:t>Specjalista IT (opcjonalnie)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b="0" dirty="0"/>
                        <a:t>W przypadku kryzysu technologicznego – zbiera dane techniczne, kontaktuje się z dostawcami systemów.</a:t>
                      </a:r>
                    </a:p>
                  </a:txBody>
                  <a:tcPr marL="63987" marR="63987" marT="31994" marB="3199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53334802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18C75E-B3BB-CF6A-7276-E61D3A2EDF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88759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8006BD-6E6E-8F74-DCAF-B4CE06DB0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wewnętrzna w sztabie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7C7008-7B0F-D370-7FB2-3A76DBBA3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Kanały komunikacji: spotkania, maile, grupy kryzysowe</a:t>
            </a:r>
          </a:p>
          <a:p>
            <a:r>
              <a:rPr lang="pl-PL" dirty="0"/>
              <a:t>Zasada spójności informacji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2570DED-981F-666B-84D7-96677AB90E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8669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Kilka pracujących w pokoju magazynowym">
            <a:extLst>
              <a:ext uri="{FF2B5EF4-FFF2-40B4-BE49-F238E27FC236}">
                <a16:creationId xmlns:a16="http://schemas.microsoft.com/office/drawing/2014/main" id="{E8B9CA39-27F9-EFB6-9413-353C5166C1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FF30925E-AA41-CB67-43E8-71158AD6EF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Narzędzia komunikacji kryzysowej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66E77B-15F6-1010-F149-E0A1A1526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7861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27A8746-F6EA-6064-8EF0-5A74106CA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Definicja narzędzi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FE69AE-BCC8-4DD4-555E-DE43B3B2B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Środki umożliwiające szybkie i wiarygodne dotarcie do interesariuszy</a:t>
            </a:r>
          </a:p>
          <a:p>
            <a:r>
              <a:rPr lang="pl-PL" dirty="0"/>
              <a:t>Przykłady: SMS alert, newsletter, media społecznościowe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80ED883-8DB1-5232-71B6-B5078FAE7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3155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4F9BA9-DBA5-A429-86D3-78ABC5B10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Kanały wewnętrzne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35B3A8A-E722-1005-5CF6-198A4AE1F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E-mail kryzysowy</a:t>
            </a:r>
          </a:p>
          <a:p>
            <a:r>
              <a:rPr lang="pl-PL" dirty="0"/>
              <a:t>Intranet</a:t>
            </a:r>
          </a:p>
          <a:p>
            <a:r>
              <a:rPr lang="pl-PL" dirty="0"/>
              <a:t>Tablice ogłoszeń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5B366E3-910B-A8EC-4505-652142B79F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1853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AGENDA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887" y="3612951"/>
            <a:ext cx="7920037" cy="4822699"/>
          </a:xfrm>
        </p:spPr>
        <p:txBody>
          <a:bodyPr>
            <a:normAutofit/>
          </a:bodyPr>
          <a:lstStyle/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Czym jest podręcznik działań antykryzysowych?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Procedura zarządzania problemem i kryzysem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Sztab kryzysowy: skład i role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Narzędzia komunikacji kryzysowej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Holding </a:t>
            </a:r>
            <a:r>
              <a:rPr lang="pl-PL" sz="1200" dirty="0" err="1"/>
              <a:t>statement</a:t>
            </a:r>
            <a:r>
              <a:rPr lang="pl-PL" sz="1200" dirty="0"/>
              <a:t> — definicja i wzór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Scenariusz sytuacji kryzysowej — etapy tworzenia</a:t>
            </a: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Badania </a:t>
            </a:r>
            <a:r>
              <a:rPr lang="pl-PL" sz="1200" dirty="0" err="1"/>
              <a:t>reputacyjne</a:t>
            </a:r>
            <a:endParaRPr lang="pl-PL" sz="1200" dirty="0"/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200" dirty="0"/>
              <a:t>Warsztaty antykryzysowe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01C83F-ACC5-C335-CBE0-B9631A0D7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Kanały zewnętrzne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8996F52-95FE-E025-338F-E82B38ADD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Konferencja prasowa</a:t>
            </a:r>
          </a:p>
          <a:p>
            <a:r>
              <a:rPr lang="pl-PL" dirty="0"/>
              <a:t>Oświadczenie na stronie www</a:t>
            </a:r>
          </a:p>
          <a:p>
            <a:r>
              <a:rPr lang="pl-PL" dirty="0"/>
              <a:t>Posty w </a:t>
            </a:r>
            <a:r>
              <a:rPr lang="pl-PL" dirty="0" err="1"/>
              <a:t>social</a:t>
            </a:r>
            <a:r>
              <a:rPr lang="pl-PL" dirty="0"/>
              <a:t> media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C895558-7C77-3C3B-F189-012F81D6B0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30872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EE4F0D-D2E5-DFB3-2E7A-15DC41DCB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Dobór narzędzi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D2A3204-6912-98B8-C199-EFF1C48D1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Dopasowanie kanałów do skali kryzysu i grup docelowych</a:t>
            </a:r>
          </a:p>
          <a:p>
            <a:r>
              <a:rPr lang="pl-PL" dirty="0"/>
              <a:t>Prosta macierz: niski/średni/duży zasięg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EA61B38-489E-968A-A940-DA4555B80C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26971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Tabela obszaru roboczego z kalendarzem i filiżanką Eyeglasses tabletu">
            <a:extLst>
              <a:ext uri="{FF2B5EF4-FFF2-40B4-BE49-F238E27FC236}">
                <a16:creationId xmlns:a16="http://schemas.microsoft.com/office/drawing/2014/main" id="{9B044C20-96C8-E757-36D7-CB4A3D0A9A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302FDAFF-6BC0-8072-D5D4-FE992EE3C8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HOLDING STATEMENT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802BAC4-8079-0119-BE20-F268A77FA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14947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F5C06D-F640-4AA1-663C-26B65B8AA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Czym jest holding </a:t>
            </a:r>
            <a:r>
              <a:rPr lang="pl-PL" dirty="0" err="1"/>
              <a:t>statement</a:t>
            </a:r>
            <a:r>
              <a:rPr lang="pl-PL" dirty="0"/>
              <a:t>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0BDFA4-A728-FA3F-13D7-69414E7DA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Krótkie, wstępne oświadczenie</a:t>
            </a:r>
          </a:p>
          <a:p>
            <a:r>
              <a:rPr lang="pl-PL" dirty="0"/>
              <a:t>Chroni przed spekulacjami i dezinformacją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3940F8B-EEBB-9578-A009-E240761C2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41200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B7B121-0399-D1AA-C436-D5C43E671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napisać?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4948FB0-A463-81B0-CAB1-E7F966767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Jasne, zrozumiałe, oparte na faktach</a:t>
            </a:r>
          </a:p>
          <a:p>
            <a:r>
              <a:rPr lang="pl-PL" dirty="0"/>
              <a:t>Informacja o dalszych aktualizacjach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67CD592-A0A3-AC9D-D7C4-07858DD1C9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931522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9763FC-E1EE-57E2-F4DE-A3E09B2E2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Wzór holding </a:t>
            </a:r>
            <a:r>
              <a:rPr lang="pl-PL" dirty="0" err="1"/>
              <a:t>statement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43BB22-1AB0-0B20-241E-948151919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Przykład: „Jesteśmy świadomi zdarzenia. Obecnie je analizujemy i będziemy na bieżąco informować opinię publiczną.”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D2B4403-B226-1777-B950-D7EB2A105D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9227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Tło z czarnym drewnem">
            <a:extLst>
              <a:ext uri="{FF2B5EF4-FFF2-40B4-BE49-F238E27FC236}">
                <a16:creationId xmlns:a16="http://schemas.microsoft.com/office/drawing/2014/main" id="{EB76BA93-D1C4-42CF-0B84-5328B255E97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" r="6726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AE83970C-32CD-266E-2AA8-209E1B41CD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Scenariusz sytuacji kryzysowej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ADCB25A-2D2C-8BDB-1AC1-5F44CCBAA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170388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3C609A-BB07-8AC6-936C-F057CB360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Definicja scenariusza sytuacji kryzysowej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480450-F58B-7FCD-4ABF-42F41774E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Gotowy opis hipotetycznej sytuacji kryzysowej</a:t>
            </a:r>
          </a:p>
          <a:p>
            <a:r>
              <a:rPr lang="pl-PL" dirty="0"/>
              <a:t>Zawiera plan działań, role i komunikaty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8A0A65D-3FEC-27A7-E40C-B3318763E0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0661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2FA21C-CC67-5F1A-BE82-35DA08670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Etapy tworzenia scenariusza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045A55-211C-6756-E5BB-1D78FE5DF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pl-PL" dirty="0"/>
              <a:t>Opis zdarzenia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Identyfikacja kluczowych osób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Opracowanie komunikatów</a:t>
            </a:r>
          </a:p>
          <a:p>
            <a:pPr marL="342900" indent="-342900">
              <a:buFont typeface="+mj-lt"/>
              <a:buAutoNum type="arabicPeriod"/>
            </a:pPr>
            <a:r>
              <a:rPr lang="pl-PL" dirty="0"/>
              <a:t>Plan działań i reagowania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D05F9F7-DA6B-3BC3-E80E-568349B3E5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5426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B201BB-6963-D05E-8A96-F7F3BE41D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: Nagłe zamknięcie lotniska z powodu strajku personelu.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29D9A40-AB22-0A21-2400-1E170EB87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Linie lotnicze wstrzymują loty, pasażerowie nie mogą wrócić do kraju.</a:t>
            </a:r>
          </a:p>
          <a:p>
            <a:r>
              <a:rPr lang="pl-PL" dirty="0"/>
              <a:t>Plan krok po kroku: szybkie poinformowanie klientów, przygotowanie alternatywnego transportu, komunikaty do mediów, briefing sztabu kryzysowego.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33FC83A-FECB-E17A-CFCB-740C0C8DC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73882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 wykładu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Student rozumie rolę podręcznika działań antykryzysowych</a:t>
            </a:r>
          </a:p>
          <a:p>
            <a:r>
              <a:rPr lang="pl-PL" dirty="0"/>
              <a:t>Zna różnice między procedurą problemową a kryzysową</a:t>
            </a:r>
          </a:p>
          <a:p>
            <a:r>
              <a:rPr lang="pl-PL" dirty="0"/>
              <a:t>Potrafi wskazać skład i role sztabu kryzysowego</a:t>
            </a:r>
          </a:p>
          <a:p>
            <a:r>
              <a:rPr lang="pl-PL" dirty="0"/>
              <a:t>Zna zasady tworzenia holding </a:t>
            </a:r>
            <a:r>
              <a:rPr lang="pl-PL" dirty="0" err="1"/>
              <a:t>statement</a:t>
            </a:r>
            <a:r>
              <a:rPr lang="pl-PL" dirty="0"/>
              <a:t> i scenariusza sytuacji kryzysowej</a:t>
            </a:r>
          </a:p>
          <a:p>
            <a:r>
              <a:rPr lang="pl-PL" dirty="0"/>
              <a:t>Wie, jak zaplanować badania </a:t>
            </a:r>
            <a:r>
              <a:rPr lang="pl-PL" dirty="0" err="1"/>
              <a:t>reputacyjne</a:t>
            </a:r>
            <a:r>
              <a:rPr lang="pl-PL" dirty="0"/>
              <a:t> i warsztaty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Niebieska kolorowa książka">
            <a:extLst>
              <a:ext uri="{FF2B5EF4-FFF2-40B4-BE49-F238E27FC236}">
                <a16:creationId xmlns:a16="http://schemas.microsoft.com/office/drawing/2014/main" id="{5CACE414-F8DD-D50B-0294-4C0EF0D0DE9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5" r="6505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385C756B-F153-B074-3F58-AE3D77B458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Badania </a:t>
            </a:r>
            <a:r>
              <a:rPr lang="pl-PL" dirty="0" err="1"/>
              <a:t>reputacyjne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FD8BC49-C472-8262-F14E-9C9F5CB0A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77538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28ED3B-CF40-2DD1-6BBA-B5FA0AABD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 co badania </a:t>
            </a:r>
            <a:r>
              <a:rPr lang="pl-PL" dirty="0" err="1"/>
              <a:t>reputacyjne</a:t>
            </a:r>
            <a:r>
              <a:rPr lang="pl-PL" dirty="0"/>
              <a:t>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BBF5714-5F74-4004-A7CA-359C835F2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Ocena skutków kryzysu dla wizerunku</a:t>
            </a:r>
          </a:p>
          <a:p>
            <a:r>
              <a:rPr lang="pl-PL" dirty="0"/>
              <a:t>Punk wyjścia do działań naprawczych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22FDA8A-2C2F-984B-7B03-C2668BF983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93037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35DA877-278F-65EB-C71B-91D2E7655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Kiedy zlecać badania?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81F75D-1B59-1661-8E8D-89A97A18D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 zakończeniu fazy zarządzania kryzysem</a:t>
            </a:r>
          </a:p>
          <a:p>
            <a:r>
              <a:rPr lang="pl-PL" dirty="0"/>
              <a:t>Niezależna firma badawcza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75237FF-CF26-59CA-0E08-9BBC0809F7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94171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9CB646-D88B-7C81-4A5F-82A700A8F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mierzyć?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239B822-36F7-67D0-3F17-BEECF2E95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Wskaźniki: </a:t>
            </a:r>
          </a:p>
          <a:p>
            <a:r>
              <a:rPr lang="pl-PL" dirty="0"/>
              <a:t>poziom zaufania,</a:t>
            </a:r>
          </a:p>
          <a:p>
            <a:r>
              <a:rPr lang="pl-PL" dirty="0"/>
              <a:t>rozpoznawalność marki,</a:t>
            </a:r>
          </a:p>
          <a:p>
            <a:r>
              <a:rPr lang="pl-PL" dirty="0"/>
              <a:t>analiza opinii online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7E03003-6DF8-6F13-E634-7B71FF9F0D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61123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Głowa wykonana z elementów układanki">
            <a:extLst>
              <a:ext uri="{FF2B5EF4-FFF2-40B4-BE49-F238E27FC236}">
                <a16:creationId xmlns:a16="http://schemas.microsoft.com/office/drawing/2014/main" id="{653BCC00-F6ED-9AC8-1D7F-53AC8ABCF73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8" b="14088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E6574AD8-4D7B-452F-5A7B-643C152342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WARSZTATY ANTYKRYZYSOWE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E74F072-4EFE-20F8-BB6A-607A1825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80621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AE6F81-3C8F-225F-AF87-D1C914950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Rola warsztatów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F4C3E8-A001-298D-C515-998560F75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Ćwiczenia praktyczne — utrwalają wiedzę z podręcznika</a:t>
            </a:r>
          </a:p>
          <a:p>
            <a:r>
              <a:rPr lang="pl-PL" dirty="0"/>
              <a:t>Pozwalają na symulacje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A322272-2E2C-71CB-2BC9-5446B46CF3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377579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AA4ADA-6427-FBE0-0FCB-E06606304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Plan warsztatów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287691-582F-D7A2-F61C-D84668E9A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Temat: np. wyciek danych</a:t>
            </a:r>
          </a:p>
          <a:p>
            <a:r>
              <a:rPr lang="pl-PL" dirty="0"/>
              <a:t>Skład zespołu, role, czas trwania</a:t>
            </a:r>
          </a:p>
          <a:p>
            <a:r>
              <a:rPr lang="pl-PL" dirty="0"/>
              <a:t>Zasady omówienia efektów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6BC76CD-8ED3-1CD7-EE04-8C8DAAE394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84959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95EDB1-84A4-4509-93B9-73D5F2BA7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344620B-58BF-1B19-D5CA-8B39FD8EB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Podręcznik to nie formalność, lecz realne narzędzie</a:t>
            </a:r>
          </a:p>
          <a:p>
            <a:r>
              <a:rPr lang="pl-PL" dirty="0"/>
              <a:t>Jasne procedury i role = szybka reakcja</a:t>
            </a:r>
          </a:p>
          <a:p>
            <a:r>
              <a:rPr lang="pl-PL" dirty="0"/>
              <a:t>Holding </a:t>
            </a:r>
            <a:r>
              <a:rPr lang="pl-PL" dirty="0" err="1"/>
              <a:t>statement</a:t>
            </a:r>
            <a:r>
              <a:rPr lang="pl-PL" dirty="0"/>
              <a:t> i monitoring = mniejsze straty wizerunkowe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57A7D9D-C86D-48D9-7000-958B315CB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83669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DDCC28-5E29-ED1B-DF3E-4DDE0647C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Dyskusja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4107CDD-5085-0219-A481-5B5517A80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Jakie narzędzia komunikacji są Twoim zdaniem kluczowe?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3694C83-9C32-3AF7-763E-13704D0AB3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89011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Dziękuję!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96A291-CDD3-E171-FBAE-E9B675079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Podręcznik działań antykryzysowych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CBE05B9-B632-494B-18A6-D626F982B1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Dokument wewnętrzny organizacji</a:t>
            </a:r>
          </a:p>
          <a:p>
            <a:r>
              <a:rPr lang="pl-PL" dirty="0"/>
              <a:t>Zawiera procedury, instrukcje, schematy kontaktu i wzory komunikatów</a:t>
            </a:r>
          </a:p>
          <a:p>
            <a:r>
              <a:rPr lang="pl-PL" dirty="0"/>
              <a:t>Narzędzie do szybkiego reagowania w sytuacjach kryzysowych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D18B4A8-8A17-3208-8FFF-93C5E06D8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77496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C977C7-453A-D471-E4AD-508F1C140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Dlaczego jest potrzebny?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334E4EC-23F1-A5CE-8BCF-BE8296226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Skraca czas reakcji</a:t>
            </a:r>
          </a:p>
          <a:p>
            <a:r>
              <a:rPr lang="pl-PL" dirty="0"/>
              <a:t>Zapewnia spójność działań</a:t>
            </a:r>
          </a:p>
          <a:p>
            <a:r>
              <a:rPr lang="pl-PL" dirty="0"/>
              <a:t>Ogranicza chaos i dezinformację</a:t>
            </a:r>
          </a:p>
          <a:p>
            <a:r>
              <a:rPr lang="pl-PL" dirty="0"/>
              <a:t>Buduje zaufanie interesariuszy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CD432D6-5FCB-C5E6-59A0-B4BE68F7FB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12927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CD0BA26-E209-C2C1-C39C-0DA07706B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elementy podręcznika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9ED9DF-4379-E153-7668-C742A9198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Procedury zarządzania problemem i kryzysem</a:t>
            </a:r>
          </a:p>
          <a:p>
            <a:r>
              <a:rPr lang="pl-PL" dirty="0"/>
              <a:t>Skład sztabu kryzysowego i podział ról</a:t>
            </a:r>
          </a:p>
          <a:p>
            <a:r>
              <a:rPr lang="pl-PL" dirty="0"/>
              <a:t>Holding </a:t>
            </a:r>
            <a:r>
              <a:rPr lang="pl-PL" dirty="0" err="1"/>
              <a:t>statement</a:t>
            </a:r>
            <a:endParaRPr lang="pl-PL" dirty="0"/>
          </a:p>
          <a:p>
            <a:r>
              <a:rPr lang="pl-PL" dirty="0"/>
              <a:t>Scenariusze sytuacji kryzysowych</a:t>
            </a:r>
          </a:p>
          <a:p>
            <a:r>
              <a:rPr lang="pl-PL" dirty="0"/>
              <a:t>Wytyczne do badań </a:t>
            </a:r>
            <a:r>
              <a:rPr lang="pl-PL" dirty="0" err="1"/>
              <a:t>reputacyjnych</a:t>
            </a:r>
            <a:endParaRPr lang="pl-PL" dirty="0"/>
          </a:p>
          <a:p>
            <a:r>
              <a:rPr lang="pl-PL" dirty="0"/>
              <a:t>Plan warsztatów i ćwiczeń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48664AC-70C9-72DB-D367-8E11C8E78E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3380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" descr="Mężczyzna pracuje na komputerze">
            <a:extLst>
              <a:ext uri="{FF2B5EF4-FFF2-40B4-BE49-F238E27FC236}">
                <a16:creationId xmlns:a16="http://schemas.microsoft.com/office/drawing/2014/main" id="{E13C071F-1533-4D50-953E-8CC25EABE3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3819"/>
          <a:stretch>
            <a:fillRect/>
          </a:stretch>
        </p:blipFill>
        <p:spPr/>
      </p:pic>
      <p:sp>
        <p:nvSpPr>
          <p:cNvPr id="11" name="Tytuł 10">
            <a:extLst>
              <a:ext uri="{FF2B5EF4-FFF2-40B4-BE49-F238E27FC236}">
                <a16:creationId xmlns:a16="http://schemas.microsoft.com/office/drawing/2014/main" id="{56D39C55-7AA3-7040-B077-14B2D470B7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Procedury </a:t>
            </a:r>
          </a:p>
        </p:txBody>
      </p:sp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6B485F-77EF-D9D0-01B2-E8704A0DC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Procedura zarządzania problemem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4454D00-99A6-7FB0-6AE2-6323BE968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Dotyczy sytuacji rozwiązywanych operacyjnie, bez zagrożenia dla reputacji</a:t>
            </a:r>
          </a:p>
          <a:p>
            <a:r>
              <a:rPr lang="pl-PL" dirty="0"/>
              <a:t>Ustalona ścieżka zgłoszeń</a:t>
            </a:r>
          </a:p>
          <a:p>
            <a:r>
              <a:rPr lang="pl-PL" dirty="0"/>
              <a:t>Przykład: opóźnienie dostawy, drobna reklamacja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B256BC-DE4A-9725-BC7B-A078B54BA5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2829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36F2C6-99B3-9479-5ABE-24B81C786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Procedura zarządzania kryzysem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B5B485D-5586-A828-84D5-D0601A3FD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Wchodzi w życie, gdy problem zagraża reputacji lub działalności</a:t>
            </a:r>
          </a:p>
          <a:p>
            <a:r>
              <a:rPr lang="pl-PL" dirty="0"/>
              <a:t>Natychmiastowe uruchomienie sztabu</a:t>
            </a:r>
          </a:p>
          <a:p>
            <a:r>
              <a:rPr lang="pl-PL" dirty="0"/>
              <a:t>Komunikacja z interesariuszami i mediami</a:t>
            </a:r>
          </a:p>
          <a:p>
            <a:r>
              <a:rPr lang="pl-PL" dirty="0"/>
              <a:t>Monitoring rozwoju sytuacji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F6671BB-151E-1DCC-10BB-704CE50DB2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7445576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202</TotalTime>
  <Words>3122</Words>
  <Application>Microsoft Macintosh PowerPoint</Application>
  <PresentationFormat>Niestandardowy</PresentationFormat>
  <Paragraphs>322</Paragraphs>
  <Slides>39</Slides>
  <Notes>31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3" baseType="lpstr">
      <vt:lpstr>Arial</vt:lpstr>
      <vt:lpstr>Calibri</vt:lpstr>
      <vt:lpstr>Open Sans</vt:lpstr>
      <vt:lpstr>Motyw pakietu Office</vt:lpstr>
      <vt:lpstr>Planowanie i prowadzenie działań komunikacyjnych w sytuacjach kryzysu wizerunkowego W2- Podręcznik działań antykryzysowych: procedury, skład sztabu, narzędzia komunikacji Opracował: dr hab. Katarzyna Szalonka, prof. KANS</vt:lpstr>
      <vt:lpstr>AGENDA</vt:lpstr>
      <vt:lpstr>Cel wykładu</vt:lpstr>
      <vt:lpstr>Podręcznik działań antykryzysowych</vt:lpstr>
      <vt:lpstr>Dlaczego jest potrzebny?</vt:lpstr>
      <vt:lpstr>Kluczowe elementy podręcznika</vt:lpstr>
      <vt:lpstr>Procedury </vt:lpstr>
      <vt:lpstr>Procedura zarządzania problemem</vt:lpstr>
      <vt:lpstr>Procedura zarządzania kryzysem</vt:lpstr>
      <vt:lpstr>Problem vs kryzys</vt:lpstr>
      <vt:lpstr>Komunikacja przy wypadku ciężkim</vt:lpstr>
      <vt:lpstr>Sztab kryzysowy</vt:lpstr>
      <vt:lpstr>Czym jest sztab?</vt:lpstr>
      <vt:lpstr>Skład sztabu kryzysowego</vt:lpstr>
      <vt:lpstr>Role w sztabie</vt:lpstr>
      <vt:lpstr>Komunikacja wewnętrzna w sztabie</vt:lpstr>
      <vt:lpstr>Narzędzia komunikacji kryzysowej</vt:lpstr>
      <vt:lpstr>Definicja narzędzi</vt:lpstr>
      <vt:lpstr>Kanały wewnętrzne</vt:lpstr>
      <vt:lpstr>Kanały zewnętrzne</vt:lpstr>
      <vt:lpstr>Dobór narzędzi</vt:lpstr>
      <vt:lpstr>HOLDING STATEMENT</vt:lpstr>
      <vt:lpstr>Czym jest holding statement?</vt:lpstr>
      <vt:lpstr>Jak napisać?</vt:lpstr>
      <vt:lpstr>Wzór holding statement</vt:lpstr>
      <vt:lpstr>Scenariusz sytuacji kryzysowej</vt:lpstr>
      <vt:lpstr>Definicja scenariusza sytuacji kryzysowej</vt:lpstr>
      <vt:lpstr>Etapy tworzenia scenariusza</vt:lpstr>
      <vt:lpstr>Case study: Nagłe zamknięcie lotniska z powodu strajku personelu.</vt:lpstr>
      <vt:lpstr>Badania reputacyjne</vt:lpstr>
      <vt:lpstr>Po co badania reputacyjne?</vt:lpstr>
      <vt:lpstr>Kiedy zlecać badania?</vt:lpstr>
      <vt:lpstr>Co mierzyć?</vt:lpstr>
      <vt:lpstr>WARSZTATY ANTYKRYZYSOWE</vt:lpstr>
      <vt:lpstr>Rola warsztatów</vt:lpstr>
      <vt:lpstr> Plan warsztatów</vt:lpstr>
      <vt:lpstr>Podsumowanie</vt:lpstr>
      <vt:lpstr>Dyskusja</vt:lpstr>
      <vt:lpstr>Dziękuję!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Adrianna Szalonka</cp:lastModifiedBy>
  <cp:revision>15</cp:revision>
  <dcterms:created xsi:type="dcterms:W3CDTF">2022-06-22T09:40:44Z</dcterms:created>
  <dcterms:modified xsi:type="dcterms:W3CDTF">2025-07-06T16:17:08Z</dcterms:modified>
</cp:coreProperties>
</file>